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7"/>
  </p:notesMasterIdLst>
  <p:handoutMasterIdLst>
    <p:handoutMasterId r:id="rId68"/>
  </p:handoutMasterIdLst>
  <p:sldIdLst>
    <p:sldId id="341" r:id="rId6"/>
    <p:sldId id="360" r:id="rId7"/>
    <p:sldId id="309" r:id="rId8"/>
    <p:sldId id="375" r:id="rId9"/>
    <p:sldId id="342" r:id="rId10"/>
    <p:sldId id="355" r:id="rId11"/>
    <p:sldId id="356" r:id="rId12"/>
    <p:sldId id="327" r:id="rId13"/>
    <p:sldId id="328" r:id="rId14"/>
    <p:sldId id="346" r:id="rId15"/>
    <p:sldId id="345" r:id="rId16"/>
    <p:sldId id="333" r:id="rId17"/>
    <p:sldId id="293" r:id="rId18"/>
    <p:sldId id="295" r:id="rId19"/>
    <p:sldId id="296" r:id="rId20"/>
    <p:sldId id="299" r:id="rId21"/>
    <p:sldId id="300" r:id="rId22"/>
    <p:sldId id="301" r:id="rId23"/>
    <p:sldId id="302" r:id="rId24"/>
    <p:sldId id="303" r:id="rId25"/>
    <p:sldId id="310" r:id="rId26"/>
    <p:sldId id="362" r:id="rId27"/>
    <p:sldId id="320" r:id="rId28"/>
    <p:sldId id="262" r:id="rId29"/>
    <p:sldId id="264" r:id="rId30"/>
    <p:sldId id="265" r:id="rId31"/>
    <p:sldId id="321" r:id="rId32"/>
    <p:sldId id="330" r:id="rId33"/>
    <p:sldId id="331" r:id="rId34"/>
    <p:sldId id="332" r:id="rId35"/>
    <p:sldId id="349" r:id="rId36"/>
    <p:sldId id="350" r:id="rId37"/>
    <p:sldId id="348" r:id="rId38"/>
    <p:sldId id="258" r:id="rId39"/>
    <p:sldId id="354" r:id="rId40"/>
    <p:sldId id="351" r:id="rId41"/>
    <p:sldId id="352" r:id="rId42"/>
    <p:sldId id="353" r:id="rId43"/>
    <p:sldId id="357" r:id="rId44"/>
    <p:sldId id="358" r:id="rId45"/>
    <p:sldId id="359" r:id="rId46"/>
    <p:sldId id="322" r:id="rId47"/>
    <p:sldId id="374" r:id="rId48"/>
    <p:sldId id="376" r:id="rId49"/>
    <p:sldId id="361" r:id="rId50"/>
    <p:sldId id="277" r:id="rId51"/>
    <p:sldId id="278" r:id="rId52"/>
    <p:sldId id="279" r:id="rId53"/>
    <p:sldId id="280" r:id="rId54"/>
    <p:sldId id="284" r:id="rId55"/>
    <p:sldId id="281" r:id="rId56"/>
    <p:sldId id="282" r:id="rId57"/>
    <p:sldId id="283" r:id="rId58"/>
    <p:sldId id="325" r:id="rId59"/>
    <p:sldId id="329" r:id="rId60"/>
    <p:sldId id="257" r:id="rId61"/>
    <p:sldId id="305" r:id="rId62"/>
    <p:sldId id="289" r:id="rId63"/>
    <p:sldId id="314" r:id="rId64"/>
    <p:sldId id="324" r:id="rId65"/>
    <p:sldId id="323" r:id="rId66"/>
  </p:sldIdLst>
  <p:sldSz cx="12192000" cy="6858000"/>
  <p:notesSz cx="7010400" cy="92964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7"/>
    <p:restoredTop sz="87558"/>
  </p:normalViewPr>
  <p:slideViewPr>
    <p:cSldViewPr snapToGrid="0" snapToObjects="1">
      <p:cViewPr varScale="1">
        <p:scale>
          <a:sx n="127" d="100"/>
          <a:sy n="127" d="100"/>
        </p:scale>
        <p:origin x="21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Code/SerLCD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E87EDC4-3386-674D-A899-3B69057B1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187" y="2057401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448163" y="2057401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854599" y="2057401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2247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4457687" y="3895726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7196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796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  <a:p>
            <a:endParaRPr lang="en-US" dirty="0"/>
          </a:p>
          <a:p>
            <a:r>
              <a:rPr lang="en-US" dirty="0"/>
              <a:t>If you want to build your own remote, talk to me.</a:t>
            </a: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 err="1"/>
              <a:t>Controling</a:t>
            </a:r>
            <a:r>
              <a:rPr lang="en-US" dirty="0"/>
              <a:t> 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u="sng" dirty="0"/>
              <a:t>a mechanism, typically consisting of rings pivoted at right angles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70A029-25AA-D943-932E-62E1D0D52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151" r="18909" b="21075"/>
          <a:stretch/>
        </p:blipFill>
        <p:spPr>
          <a:xfrm>
            <a:off x="5917315" y="1425388"/>
            <a:ext cx="5249215" cy="4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In reality, the resistances are always &gt; 0, so W never reaches VCC or GND.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4119" y="2052918"/>
            <a:ext cx="5236552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 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Hardware You will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FB028-A6BE-F046-963F-DDE2EB3A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5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it’s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pPr lvl="1"/>
            <a:r>
              <a:rPr lang="en-US" dirty="0"/>
              <a:t>The software is a little buggy – some times misses movement.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remote and FCB (and your quadcopter) all use the same radio.</a:t>
            </a:r>
          </a:p>
          <a:p>
            <a:r>
              <a:rPr lang="en-US" dirty="0"/>
              <a:t>The ‘Radio’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 (I think)</a:t>
            </a:r>
          </a:p>
          <a:p>
            <a:r>
              <a:rPr lang="en-US" dirty="0"/>
              <a:t>You must send the data you need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(if you like)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-128-127 </a:t>
            </a:r>
          </a:p>
          <a:p>
            <a:pPr lvl="1"/>
            <a:r>
              <a:rPr lang="en-US" dirty="0"/>
              <a:t>T: 0-255 for T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</p:txBody>
      </p:sp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C255242-7D9D-BA4C-A5CB-D9E6ED40E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 firmware must support ”arming”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454978" y="2089242"/>
            <a:ext cx="4368710" cy="3191244"/>
            <a:chOff x="4775290" y="2194364"/>
            <a:chExt cx="4368710" cy="3191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0000" r="858"/>
            <a:stretch/>
          </p:blipFill>
          <p:spPr>
            <a:xfrm>
              <a:off x="4775290" y="2194364"/>
              <a:ext cx="4368710" cy="3175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6485" y="2391824"/>
              <a:ext cx="292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Z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5260" y="501627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69002" y="3676868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Operation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5065128" cy="51036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even number of motors provides lift and control in 6 dimensions</a:t>
            </a:r>
          </a:p>
          <a:p>
            <a:pPr lvl="1"/>
            <a:r>
              <a:rPr lang="en-US" dirty="0"/>
              <a:t>Spatial dimensions: x, y, z</a:t>
            </a:r>
          </a:p>
          <a:p>
            <a:pPr lvl="1"/>
            <a:r>
              <a:rPr lang="en-US" dirty="0"/>
              <a:t>Pitch:  rotation around left-right (y) axis</a:t>
            </a:r>
          </a:p>
          <a:p>
            <a:pPr lvl="1"/>
            <a:r>
              <a:rPr lang="en-US" dirty="0"/>
              <a:t>Roll: rotation around the front-back (x) axis</a:t>
            </a:r>
          </a:p>
          <a:p>
            <a:pPr lvl="1"/>
            <a:r>
              <a:rPr lang="en-US" dirty="0"/>
              <a:t>Yaw: rotation around the top-bottom (z) axis</a:t>
            </a:r>
          </a:p>
          <a:p>
            <a:r>
              <a:rPr lang="en-US" dirty="0"/>
              <a:t>A flight computer operates a closed-loop controller to maintain stability and implement pilot commands.</a:t>
            </a:r>
          </a:p>
        </p:txBody>
      </p:sp>
    </p:spTree>
    <p:extLst>
      <p:ext uri="{BB962C8B-B14F-4D97-AF65-F5344CB8AC3E}">
        <p14:creationId xmlns:p14="http://schemas.microsoft.com/office/powerpoint/2010/main" val="253419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55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635352" cy="4525963"/>
          </a:xfrm>
        </p:spPr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90" y="1527197"/>
            <a:ext cx="4505110" cy="45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740958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Read user input for flight</a:t>
            </a:r>
          </a:p>
          <a:p>
            <a:pPr lvl="1"/>
            <a:r>
              <a:rPr lang="en-US" dirty="0"/>
              <a:t>2 ”gimbals”</a:t>
            </a:r>
          </a:p>
          <a:p>
            <a:pPr lvl="2"/>
            <a:r>
              <a:rPr lang="en-US" dirty="0"/>
              <a:t>Left: throttle and yaw</a:t>
            </a:r>
          </a:p>
          <a:p>
            <a:pPr lvl="2"/>
            <a:r>
              <a:rPr lang="en-US" dirty="0"/>
              <a:t>Right: pitch and roll</a:t>
            </a:r>
          </a:p>
          <a:p>
            <a:pPr lvl="1"/>
            <a:r>
              <a:rPr lang="en-US" dirty="0"/>
              <a:t>Yaw, pitch, and roll are spring-loaded to return to neutral</a:t>
            </a:r>
          </a:p>
          <a:p>
            <a:pPr lvl="1"/>
            <a:r>
              <a:rPr lang="en-US" dirty="0"/>
              <a:t>Throttle stays where you put it.</a:t>
            </a:r>
          </a:p>
          <a:p>
            <a:r>
              <a:rPr lang="en-US" dirty="0"/>
              <a:t>Buttons and a knob for tuning</a:t>
            </a:r>
          </a:p>
          <a:p>
            <a:r>
              <a:rPr lang="en-US" dirty="0"/>
              <a:t>A radio for communication</a:t>
            </a:r>
          </a:p>
          <a:p>
            <a:r>
              <a:rPr lang="en-US" dirty="0"/>
              <a:t>A battery charger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D31FA48-8D8C-E84E-9BB0-AC9D2DCC3B3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79288" y="613169"/>
            <a:ext cx="5181600" cy="2274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39786" r="61597" b="14411"/>
          <a:stretch/>
        </p:blipFill>
        <p:spPr>
          <a:xfrm>
            <a:off x="7106499" y="3708927"/>
            <a:ext cx="4527177" cy="28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Possible Configurations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7638"/>
            <a:ext cx="1642328" cy="164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25" y="1417638"/>
            <a:ext cx="1642328" cy="164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16" y="4170341"/>
            <a:ext cx="1642328" cy="1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55" y="4332446"/>
            <a:ext cx="1642329" cy="164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5503" y="3417577"/>
            <a:ext cx="75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“Plus”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1880" y="3437157"/>
            <a:ext cx="49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“X”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2100" y="6189859"/>
            <a:ext cx="146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Octothorpe</a:t>
            </a:r>
            <a:r>
              <a:rPr lang="en-US" dirty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725" y="4332446"/>
            <a:ext cx="1642329" cy="1642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995" y="1261174"/>
            <a:ext cx="1642329" cy="1700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324" y="1319830"/>
            <a:ext cx="1700984" cy="1642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47297" y="31772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9972" y="318513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Hexa</a:t>
            </a:r>
            <a:r>
              <a:rPr lang="en-US" dirty="0"/>
              <a:t>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1537" y="6189859"/>
            <a:ext cx="7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4212" y="6197751"/>
            <a:ext cx="77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Octa</a:t>
            </a:r>
            <a:r>
              <a:rPr lang="en-US" dirty="0"/>
              <a:t> 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25" y="4170341"/>
            <a:ext cx="1882117" cy="16423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8102" y="6197751"/>
            <a:ext cx="46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6</a:t>
            </a:r>
          </a:p>
        </p:txBody>
      </p:sp>
    </p:spTree>
    <p:extLst>
      <p:ext uri="{BB962C8B-B14F-4D97-AF65-F5344CB8AC3E}">
        <p14:creationId xmlns:p14="http://schemas.microsoft.com/office/powerpoint/2010/main" val="202169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Make all Your Hardware Work</a:t>
            </a:r>
            <a:br>
              <a:rPr lang="en-US" dirty="0"/>
            </a:br>
            <a:r>
              <a:rPr lang="en-US" dirty="0" err="1"/>
              <a:t>a.k.a</a:t>
            </a:r>
            <a:r>
              <a:rPr lang="en-US" dirty="0"/>
              <a:t> Remote Controlled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2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Gimbals </a:t>
            </a:r>
            <a:r>
              <a:rPr lang="mr-IN" dirty="0"/>
              <a:t>–</a:t>
            </a:r>
            <a:r>
              <a:rPr lang="en-US" dirty="0"/>
              <a:t> How they work and how to read them.</a:t>
            </a:r>
          </a:p>
          <a:p>
            <a:r>
              <a:rPr lang="en-US" dirty="0"/>
              <a:t>Brushed Motors – How they work and how to drive them.</a:t>
            </a:r>
          </a:p>
          <a:p>
            <a:r>
              <a:rPr lang="en-US" dirty="0"/>
              <a:t>The IMU </a:t>
            </a:r>
            <a:r>
              <a:rPr lang="mr-IN" dirty="0"/>
              <a:t>– </a:t>
            </a:r>
            <a:r>
              <a:rPr lang="en-US" dirty="0"/>
              <a:t>microcontroller and IMU communicate.</a:t>
            </a:r>
          </a:p>
          <a:p>
            <a:r>
              <a:rPr lang="en-US" dirty="0"/>
              <a:t>The serial display, LEDs, etc. </a:t>
            </a:r>
            <a:r>
              <a:rPr lang="mr-IN" dirty="0"/>
              <a:t>–</a:t>
            </a:r>
            <a:r>
              <a:rPr lang="en-US" dirty="0"/>
              <a:t> Communicating with the pilot.</a:t>
            </a:r>
          </a:p>
        </p:txBody>
      </p:sp>
    </p:spTree>
    <p:extLst>
      <p:ext uri="{BB962C8B-B14F-4D97-AF65-F5344CB8AC3E}">
        <p14:creationId xmlns:p14="http://schemas.microsoft.com/office/powerpoint/2010/main" val="944051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965325" y="274638"/>
            <a:ext cx="8229600" cy="11430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2751" y="1600201"/>
            <a:ext cx="440170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Opening S1 makes M1 an inductor </a:t>
            </a:r>
          </a:p>
          <a:p>
            <a:pPr lvl="1"/>
            <a:r>
              <a:rPr lang="en-US" dirty="0"/>
              <a:t>Drives up voltage M1-</a:t>
            </a:r>
          </a:p>
          <a:p>
            <a:pPr lvl="1"/>
            <a:r>
              <a:rPr lang="en-US" dirty="0"/>
              <a:t>Can destroy the switch</a:t>
            </a:r>
          </a:p>
          <a:p>
            <a:pPr lvl="1"/>
            <a:r>
              <a:rPr lang="en-US" dirty="0"/>
              <a:t>Can cause current to back to power supply.</a:t>
            </a:r>
          </a:p>
          <a:p>
            <a:pPr lvl="1"/>
            <a:r>
              <a:rPr lang="en-US" dirty="0"/>
              <a:t>Causes noise on power supply.</a:t>
            </a:r>
          </a:p>
          <a:p>
            <a:r>
              <a:rPr lang="en-US" dirty="0"/>
              <a:t>This is called “fly back”</a:t>
            </a:r>
          </a:p>
          <a:p>
            <a:r>
              <a:rPr lang="en-US" dirty="0"/>
              <a:t>Adding a diode relieves the 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870075"/>
            <a:ext cx="3601067" cy="3980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6" y="1906257"/>
            <a:ext cx="3898900" cy="4007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81" y="1736725"/>
            <a:ext cx="5186795" cy="41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0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</p:txBody>
      </p:sp>
    </p:spTree>
    <p:extLst>
      <p:ext uri="{BB962C8B-B14F-4D97-AF65-F5344CB8AC3E}">
        <p14:creationId xmlns:p14="http://schemas.microsoft.com/office/powerpoint/2010/main" val="3908029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939748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173692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A95-3A77-C142-86CF-55A4E77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Remote and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FEC1-C4DC-234A-AB47-6377B0B9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a built-in FTDI USB-serial converter that works with Arduino.  </a:t>
            </a:r>
          </a:p>
          <a:p>
            <a:r>
              <a:rPr lang="en-US" dirty="0"/>
              <a:t>It has two modes</a:t>
            </a:r>
          </a:p>
          <a:p>
            <a:pPr lvl="1"/>
            <a:r>
              <a:rPr lang="en-US" dirty="0"/>
              <a:t>RC mode – programs the remote</a:t>
            </a:r>
          </a:p>
          <a:p>
            <a:pPr lvl="1"/>
            <a:r>
              <a:rPr lang="en-US" dirty="0"/>
              <a:t>Quad mode – Sends programming signals via header.</a:t>
            </a:r>
          </a:p>
          <a:p>
            <a:r>
              <a:rPr lang="en-US" dirty="0"/>
              <a:t>To program FCB</a:t>
            </a:r>
          </a:p>
          <a:p>
            <a:pPr lvl="1"/>
            <a:r>
              <a:rPr lang="en-US" dirty="0"/>
              <a:t>Connect FCB to remote with 6-strand cable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8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Serial LCD Display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3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Text on the Remote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display on the remote is connected to the second serial port on the </a:t>
            </a:r>
            <a:r>
              <a:rPr lang="en-US" dirty="0" err="1"/>
              <a:t>redboard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LCD_library</a:t>
            </a:r>
            <a:r>
              <a:rPr lang="en-US" dirty="0"/>
              <a:t> provides a nice interface for writing to it</a:t>
            </a:r>
          </a:p>
          <a:p>
            <a:pPr lvl="1"/>
            <a:r>
              <a:rPr lang="en-US" dirty="0"/>
              <a:t>Docs here: </a:t>
            </a:r>
            <a:r>
              <a:rPr lang="en-US" dirty="0">
                <a:hlinkClick r:id="rId2"/>
              </a:rPr>
              <a:t>http://playground.arduino.cc/Code/SerLCD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7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FCB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FCB has two potential power sources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Power over it’s FTDI header (from remote)</a:t>
            </a:r>
          </a:p>
          <a:p>
            <a:r>
              <a:rPr lang="en-US" dirty="0"/>
              <a:t>There’s a two-pin jumper that disconnects the batteries.  This is the on/off ’switch’.</a:t>
            </a:r>
          </a:p>
          <a:p>
            <a:r>
              <a:rPr lang="en-US" dirty="0"/>
              <a:t>You can run the MCU and IMU without the battery, if the FTDI port is connected.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Keep your remote plugged in and charging.</a:t>
            </a:r>
          </a:p>
          <a:p>
            <a:pPr lvl="1"/>
            <a:r>
              <a:rPr lang="en-US" dirty="0"/>
              <a:t>Swap when FCB battery get low (i.e., it starts resetting when you turn on the motors)</a:t>
            </a:r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Arduino</a:t>
            </a:r>
            <a:r>
              <a:rPr lang="en-US" dirty="0"/>
              <a:t>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-- IMU Filtering</a:t>
            </a:r>
          </a:p>
          <a:p>
            <a:r>
              <a:rPr lang="en-US" dirty="0"/>
              <a:t>PID Lab -- Implement control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11451</TotalTime>
  <Words>2225</Words>
  <Application>Microsoft Macintosh PowerPoint</Application>
  <PresentationFormat>Widescreen</PresentationFormat>
  <Paragraphs>333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Take Care of the Equipment</vt:lpstr>
      <vt:lpstr>The Hardware You will Build</vt:lpstr>
      <vt:lpstr>The Hardware You Will Build</vt:lpstr>
      <vt:lpstr>Controller</vt:lpstr>
      <vt:lpstr>Programming the Remote and FCB</vt:lpstr>
      <vt:lpstr>Powering the FCB</vt:lpstr>
      <vt:lpstr>The Arduino IDE</vt:lpstr>
      <vt:lpstr>Software Plan</vt:lpstr>
      <vt:lpstr>Quadcopter Firmware</vt:lpstr>
      <vt:lpstr>Remote Firmware</vt:lpstr>
      <vt:lpstr>Lab Tasks</vt:lpstr>
      <vt:lpstr>The Hardware</vt:lpstr>
      <vt:lpstr>Brushed Motors</vt:lpstr>
      <vt:lpstr>Construction</vt:lpstr>
      <vt:lpstr>Operation</vt:lpstr>
      <vt:lpstr>Operation</vt:lpstr>
      <vt:lpstr>Operation</vt:lpstr>
      <vt:lpstr>Operation</vt:lpstr>
      <vt:lpstr>Operation</vt:lpstr>
      <vt:lpstr>Controling Brushed Motors</vt:lpstr>
      <vt:lpstr>Pulse Width Modulation</vt:lpstr>
      <vt:lpstr>PWM in Arduino</vt:lpstr>
      <vt:lpstr>Gimbals</vt:lpstr>
      <vt:lpstr>The Gimbals</vt:lpstr>
      <vt:lpstr>Anatomy of a Gimbal</vt:lpstr>
      <vt:lpstr>Reading the Gimbals</vt:lpstr>
      <vt:lpstr>Status LEDs</vt:lpstr>
      <vt:lpstr>Buttons</vt:lpstr>
      <vt:lpstr>Rotary Encoder</vt:lpstr>
      <vt:lpstr>Radio</vt:lpstr>
      <vt:lpstr>Radio: What To Send</vt:lpstr>
      <vt:lpstr>Remote Software Path</vt:lpstr>
      <vt:lpstr>Quadcopter Datapath for This Lab</vt:lpstr>
      <vt:lpstr>LCD</vt:lpstr>
      <vt:lpstr>Remote Controlled Motors</vt:lpstr>
      <vt:lpstr>Arming the Quad</vt:lpstr>
      <vt:lpstr>Calibration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Principles of Operation (1)</vt:lpstr>
      <vt:lpstr>Controlling Pitch</vt:lpstr>
      <vt:lpstr>Controlling Roll</vt:lpstr>
      <vt:lpstr>Controlling Yaw</vt:lpstr>
      <vt:lpstr>Some Possible Configurations</vt:lpstr>
      <vt:lpstr>Maintaining Stability</vt:lpstr>
      <vt:lpstr>Maintaining Stability</vt:lpstr>
      <vt:lpstr>Higher-order Navigation</vt:lpstr>
      <vt:lpstr>Lab 3: Make all Your Hardware Work a.k.a Remote Controlled Motors</vt:lpstr>
      <vt:lpstr>Demos</vt:lpstr>
      <vt:lpstr>The Inputs and Outputs</vt:lpstr>
      <vt:lpstr>Flyback</vt:lpstr>
      <vt:lpstr>Motor Driver</vt:lpstr>
      <vt:lpstr>Our Motor Circuits</vt:lpstr>
      <vt:lpstr>The Serial LCD Display</vt:lpstr>
      <vt:lpstr>Display Text on the Remote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33</cp:revision>
  <cp:lastPrinted>2017-05-11T20:43:55Z</cp:lastPrinted>
  <dcterms:created xsi:type="dcterms:W3CDTF">2019-07-17T06:14:48Z</dcterms:created>
  <dcterms:modified xsi:type="dcterms:W3CDTF">2021-01-13T00:27:47Z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